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6"/>
  </p:notes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60"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CCF644-A9DE-4094-B54F-76C78EB305F8}" type="datetimeFigureOut">
              <a:rPr lang="ru-RU" smtClean="0"/>
              <a:pPr/>
              <a:t>15.12.2021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709F6E-0DDA-428E-9FCF-2E75970D7234}"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941910" y="2514601"/>
            <a:ext cx="668654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1941910" y="4777380"/>
            <a:ext cx="668654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15.12.2021</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1"/>
            <a:ext cx="1308489"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398860" y="4529541"/>
            <a:ext cx="584825" cy="365125"/>
          </a:xfrm>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910" y="609600"/>
            <a:ext cx="668654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941910" y="4354046"/>
            <a:ext cx="668654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15.12.2021</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37462" y="609600"/>
            <a:ext cx="6295445"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2456259" y="3505200"/>
            <a:ext cx="5652416"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1941910" y="4354046"/>
            <a:ext cx="668654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15.12.2021</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725C68B6-61C2-468F-89AB-4B9F7531AA68}" type="slidenum">
              <a:rPr lang="ru-RU" smtClean="0"/>
              <a:pPr/>
              <a:t>‹#›</a:t>
            </a:fld>
            <a:endParaRPr lang="ru-RU"/>
          </a:p>
        </p:txBody>
      </p:sp>
      <p:sp>
        <p:nvSpPr>
          <p:cNvPr id="14" name="TextBox 13"/>
          <p:cNvSpPr txBox="1"/>
          <p:nvPr/>
        </p:nvSpPr>
        <p:spPr>
          <a:xfrm>
            <a:off x="1850739" y="648005"/>
            <a:ext cx="4572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336139" y="2905306"/>
            <a:ext cx="4572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1910" y="2438401"/>
            <a:ext cx="668655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15.12.2021</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725C68B6-61C2-468F-89AB-4B9F7531AA68}" type="slidenum">
              <a:rPr lang="ru-RU" smtClean="0"/>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137462" y="609600"/>
            <a:ext cx="6295445"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1941909" y="4343400"/>
            <a:ext cx="668655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15.12.2021</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725C68B6-61C2-468F-89AB-4B9F7531AA68}" type="slidenum">
              <a:rPr lang="ru-RU" smtClean="0"/>
              <a:pPr/>
              <a:t>‹#›</a:t>
            </a:fld>
            <a:endParaRPr lang="ru-RU"/>
          </a:p>
        </p:txBody>
      </p:sp>
      <p:sp>
        <p:nvSpPr>
          <p:cNvPr id="17" name="TextBox 16"/>
          <p:cNvSpPr txBox="1"/>
          <p:nvPr/>
        </p:nvSpPr>
        <p:spPr>
          <a:xfrm>
            <a:off x="1850739" y="648005"/>
            <a:ext cx="4572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8336139" y="2905306"/>
            <a:ext cx="4572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1910" y="627407"/>
            <a:ext cx="668654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1941909" y="4343400"/>
            <a:ext cx="668655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15.12.2021</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725C68B6-61C2-468F-89AB-4B9F7531AA68}" type="slidenum">
              <a:rPr lang="ru-RU" smtClean="0"/>
              <a:pPr/>
              <a:t>‹#›</a:t>
            </a:fld>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15.12.2021</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1109" y="627406"/>
            <a:ext cx="16557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941909" y="627406"/>
            <a:ext cx="485775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15.12.2021</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1944694" y="624110"/>
            <a:ext cx="6683765"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1941909" y="2133600"/>
            <a:ext cx="668655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15.12.2021</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941910" y="2058750"/>
            <a:ext cx="668654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941910" y="3530129"/>
            <a:ext cx="668654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15.12.2021</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941909" y="2133600"/>
            <a:ext cx="3235398"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393060" y="2126222"/>
            <a:ext cx="3235398"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B106E36-FD25-4E2D-B0AA-010F637433A0}" type="datetimeFigureOut">
              <a:rPr lang="ru-RU" smtClean="0"/>
              <a:pPr/>
              <a:t>15.12.2021</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398860" y="787783"/>
            <a:ext cx="584825" cy="365125"/>
          </a:xfrm>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204530" y="1972703"/>
            <a:ext cx="299454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941909" y="2548966"/>
            <a:ext cx="3257170"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29972" y="1969475"/>
            <a:ext cx="299925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375218" y="2545738"/>
            <a:ext cx="3254006"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B106E36-FD25-4E2D-B0AA-010F637433A0}" type="datetimeFigureOut">
              <a:rPr lang="ru-RU" smtClean="0"/>
              <a:pPr/>
              <a:t>15.12.2021</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398860" y="787783"/>
            <a:ext cx="584825" cy="365125"/>
          </a:xfrm>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5B106E36-FD25-4E2D-B0AA-010F637433A0}" type="datetimeFigureOut">
              <a:rPr lang="ru-RU" smtClean="0"/>
              <a:pPr/>
              <a:t>15.12.2021</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106E36-FD25-4E2D-B0AA-010F637433A0}" type="datetimeFigureOut">
              <a:rPr lang="ru-RU" smtClean="0"/>
              <a:pPr/>
              <a:t>15.12.2021</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1910" y="446088"/>
            <a:ext cx="26288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4742259" y="446089"/>
            <a:ext cx="38862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941910" y="1598613"/>
            <a:ext cx="26288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15.12.2021</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1910" y="4800600"/>
            <a:ext cx="668655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941909" y="634965"/>
            <a:ext cx="668655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941910" y="5367338"/>
            <a:ext cx="668655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15.12.2021</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8" name="Group 22"/>
          <p:cNvGrpSpPr/>
          <p:nvPr/>
        </p:nvGrpSpPr>
        <p:grpSpPr>
          <a:xfrm>
            <a:off x="1" y="228600"/>
            <a:ext cx="2138637"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9" name="Group 9"/>
          <p:cNvGrpSpPr/>
          <p:nvPr/>
        </p:nvGrpSpPr>
        <p:grpSpPr>
          <a:xfrm>
            <a:off x="20416" y="-786"/>
            <a:ext cx="1767506"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4694" y="624110"/>
            <a:ext cx="6683765"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941909" y="2133600"/>
            <a:ext cx="668655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771210" y="6130437"/>
            <a:ext cx="859712"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B106E36-FD25-4E2D-B0AA-010F637433A0}" type="datetimeFigureOut">
              <a:rPr lang="ru-RU" smtClean="0"/>
              <a:pPr/>
              <a:t>15.12.2021</a:t>
            </a:fld>
            <a:endParaRPr lang="ru-RU"/>
          </a:p>
        </p:txBody>
      </p:sp>
      <p:sp>
        <p:nvSpPr>
          <p:cNvPr id="5" name="Footer Placeholder 4"/>
          <p:cNvSpPr>
            <a:spLocks noGrp="1"/>
          </p:cNvSpPr>
          <p:nvPr>
            <p:ph type="ftr" sz="quarter" idx="3"/>
          </p:nvPr>
        </p:nvSpPr>
        <p:spPr>
          <a:xfrm>
            <a:off x="1941910" y="6135809"/>
            <a:ext cx="5714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398860" y="787783"/>
            <a:ext cx="584825" cy="365125"/>
          </a:xfrm>
          <a:prstGeom prst="rect">
            <a:avLst/>
          </a:prstGeom>
        </p:spPr>
        <p:txBody>
          <a:bodyPr vert="horz" lIns="91440" tIns="45720" rIns="91440" bIns="45720" rtlCol="0" anchor="ctr"/>
          <a:lstStyle>
            <a:lvl1pPr algn="r">
              <a:defRPr sz="2000">
                <a:solidFill>
                  <a:srgbClr val="FE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43608" y="260648"/>
            <a:ext cx="7772400" cy="1037977"/>
          </a:xfrm>
        </p:spPr>
        <p:txBody>
          <a:bodyPr>
            <a:normAutofit/>
          </a:bodyPr>
          <a:lstStyle/>
          <a:p>
            <a:pPr algn="ctr"/>
            <a:r>
              <a:rPr lang="ru-RU" sz="2400" b="1" dirty="0" smtClean="0">
                <a:latin typeface="Times New Roman" pitchFamily="18" charset="0"/>
                <a:cs typeface="Times New Roman" pitchFamily="18" charset="0"/>
              </a:rPr>
              <a:t>Лекция 18. ИЗМЕЛЬЧЕНИЕ И КЛАССИФИКАЦИЯ ТВЕРДЫХ МАТЕРИАЛОВ.</a:t>
            </a:r>
            <a:endParaRPr lang="ru-RU" sz="2400" b="1"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1259632" y="1844824"/>
            <a:ext cx="7128792" cy="3096344"/>
          </a:xfrm>
        </p:spPr>
        <p:txBody>
          <a:bodyPr>
            <a:normAutofit/>
          </a:bodyPr>
          <a:lstStyle/>
          <a:p>
            <a:pPr marL="457200" indent="-457200" algn="just">
              <a:buFont typeface="+mj-lt"/>
              <a:buAutoNum type="arabicPeriod"/>
            </a:pPr>
            <a:r>
              <a:rPr lang="ru-RU" sz="2400" dirty="0" smtClean="0">
                <a:solidFill>
                  <a:schemeClr val="tx1"/>
                </a:solidFill>
                <a:latin typeface="Times New Roman" pitchFamily="18" charset="0"/>
                <a:cs typeface="Times New Roman" pitchFamily="18" charset="0"/>
              </a:rPr>
              <a:t>Классификация способов измельчения.</a:t>
            </a:r>
          </a:p>
          <a:p>
            <a:pPr marL="457200" indent="-457200" algn="just">
              <a:buFont typeface="+mj-lt"/>
              <a:buAutoNum type="arabicPeriod"/>
            </a:pPr>
            <a:r>
              <a:rPr lang="ru-RU" sz="2400" dirty="0" smtClean="0">
                <a:solidFill>
                  <a:schemeClr val="tx1"/>
                </a:solidFill>
                <a:latin typeface="Times New Roman" pitchFamily="18" charset="0"/>
                <a:cs typeface="Times New Roman" pitchFamily="18" charset="0"/>
              </a:rPr>
              <a:t>Физические основы измельчения.</a:t>
            </a:r>
          </a:p>
          <a:p>
            <a:pPr marL="457200" indent="-457200" algn="just">
              <a:buFont typeface="+mj-lt"/>
              <a:buAutoNum type="arabicPeriod"/>
            </a:pPr>
            <a:r>
              <a:rPr lang="ru-RU" sz="2400" dirty="0" smtClean="0">
                <a:solidFill>
                  <a:schemeClr val="tx1"/>
                </a:solidFill>
                <a:latin typeface="Times New Roman" pitchFamily="18" charset="0"/>
                <a:cs typeface="Times New Roman" pitchFamily="18" charset="0"/>
              </a:rPr>
              <a:t>Конструкции и работа основных типов измельчающих машин.</a:t>
            </a:r>
          </a:p>
          <a:p>
            <a:pPr marL="457200" indent="-457200" algn="just">
              <a:buFont typeface="+mj-lt"/>
              <a:buAutoNum type="arabicPeriod"/>
            </a:pPr>
            <a:r>
              <a:rPr lang="ru-RU" sz="2400" dirty="0" smtClean="0">
                <a:solidFill>
                  <a:schemeClr val="tx1"/>
                </a:solidFill>
                <a:latin typeface="Times New Roman" pitchFamily="18" charset="0"/>
                <a:cs typeface="Times New Roman" pitchFamily="18" charset="0"/>
              </a:rPr>
              <a:t>Классификация зернистых материалов.</a:t>
            </a:r>
          </a:p>
          <a:p>
            <a:pPr marL="457200" indent="-457200" algn="just">
              <a:buFont typeface="+mj-lt"/>
              <a:buAutoNum type="arabicPeriod"/>
            </a:pPr>
            <a:endParaRPr lang="ru-RU" sz="2400" dirty="0" smtClean="0">
              <a:solidFill>
                <a:schemeClr val="tx1"/>
              </a:solidFill>
              <a:latin typeface="Times New Roman" pitchFamily="18" charset="0"/>
              <a:cs typeface="Times New Roman" pitchFamily="18" charset="0"/>
            </a:endParaRPr>
          </a:p>
          <a:p>
            <a:pPr marL="457200" indent="-457200" algn="just">
              <a:buFont typeface="+mj-lt"/>
              <a:buAutoNum type="arabicPeriod"/>
            </a:pPr>
            <a:endParaRPr lang="ru-RU" sz="2400" dirty="0" smtClean="0">
              <a:solidFill>
                <a:schemeClr val="tx1"/>
              </a:solidFill>
              <a:latin typeface="Times New Roman" pitchFamily="18" charset="0"/>
              <a:cs typeface="Times New Roman" pitchFamily="18" charset="0"/>
            </a:endParaRPr>
          </a:p>
          <a:p>
            <a:pPr marL="457200" indent="-457200" algn="just">
              <a:buFont typeface="+mj-lt"/>
              <a:buAutoNum type="arabicPeriod"/>
            </a:pPr>
            <a:endParaRPr lang="ru-RU" sz="2400" dirty="0" smtClean="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331640" y="5085184"/>
            <a:ext cx="7224811" cy="936104"/>
          </a:xfrm>
        </p:spPr>
        <p:txBody>
          <a:bodyPr/>
          <a:lstStyle/>
          <a:p>
            <a:pPr marL="0" indent="0" algn="ctr">
              <a:spcBef>
                <a:spcPts val="0"/>
              </a:spcBef>
              <a:buNone/>
            </a:pPr>
            <a:r>
              <a:rPr lang="ru-RU" b="1" dirty="0" smtClean="0">
                <a:latin typeface="Times New Roman" pitchFamily="18" charset="0"/>
                <a:cs typeface="Times New Roman" pitchFamily="18" charset="0"/>
              </a:rPr>
              <a:t>Бегуны</a:t>
            </a:r>
            <a:r>
              <a:rPr lang="ru-RU" dirty="0" smtClean="0">
                <a:latin typeface="Times New Roman" pitchFamily="18" charset="0"/>
                <a:cs typeface="Times New Roman" pitchFamily="18" charset="0"/>
              </a:rPr>
              <a:t>: 1 - вертикальный вал; 2 — чаши; 3 — горизонтальные оси; </a:t>
            </a:r>
          </a:p>
          <a:p>
            <a:pPr marL="0" indent="0" algn="ctr">
              <a:spcBef>
                <a:spcPts val="0"/>
              </a:spcBef>
              <a:buNone/>
            </a:pPr>
            <a:r>
              <a:rPr lang="ru-RU" dirty="0" smtClean="0">
                <a:latin typeface="Times New Roman" pitchFamily="18" charset="0"/>
                <a:cs typeface="Times New Roman" pitchFamily="18" charset="0"/>
              </a:rPr>
              <a:t>4 — жернова (катки); 5 — кривошип</a:t>
            </a:r>
            <a:endParaRPr lang="ru-RU" dirty="0">
              <a:latin typeface="Times New Roman" pitchFamily="18" charset="0"/>
              <a:cs typeface="Times New Roman" pitchFamily="18" charset="0"/>
            </a:endParaRPr>
          </a:p>
        </p:txBody>
      </p:sp>
      <p:pic>
        <p:nvPicPr>
          <p:cNvPr id="29698" name="Picture 2"/>
          <p:cNvPicPr>
            <a:picLocks noChangeAspect="1" noChangeArrowheads="1"/>
          </p:cNvPicPr>
          <p:nvPr/>
        </p:nvPicPr>
        <p:blipFill>
          <a:blip r:embed="rId2" cstate="print"/>
          <a:srcRect/>
          <a:stretch>
            <a:fillRect/>
          </a:stretch>
        </p:blipFill>
        <p:spPr bwMode="auto">
          <a:xfrm>
            <a:off x="899592" y="548680"/>
            <a:ext cx="7935281" cy="4176464"/>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691680" y="4797152"/>
            <a:ext cx="6936779" cy="1224136"/>
          </a:xfrm>
        </p:spPr>
        <p:txBody>
          <a:bodyPr/>
          <a:lstStyle/>
          <a:p>
            <a:pPr marL="0" indent="0" algn="ctr">
              <a:spcBef>
                <a:spcPts val="0"/>
              </a:spcBef>
              <a:buNone/>
            </a:pPr>
            <a:r>
              <a:rPr lang="ru-RU" b="1" dirty="0" smtClean="0">
                <a:latin typeface="Times New Roman" pitchFamily="18" charset="0"/>
                <a:cs typeface="Times New Roman" pitchFamily="18" charset="0"/>
              </a:rPr>
              <a:t>Шаровая мельница: </a:t>
            </a:r>
            <a:r>
              <a:rPr lang="ru-RU" dirty="0" smtClean="0">
                <a:latin typeface="Times New Roman" pitchFamily="18" charset="0"/>
                <a:cs typeface="Times New Roman" pitchFamily="18" charset="0"/>
              </a:rPr>
              <a:t>1 — корпус барабана; 2 — броневая плита; </a:t>
            </a:r>
          </a:p>
          <a:p>
            <a:pPr marL="0" indent="0" algn="ctr">
              <a:spcBef>
                <a:spcPts val="0"/>
              </a:spcBef>
              <a:buNone/>
            </a:pPr>
            <a:r>
              <a:rPr lang="ru-RU" dirty="0" smtClean="0">
                <a:latin typeface="Times New Roman" pitchFamily="18" charset="0"/>
                <a:cs typeface="Times New Roman" pitchFamily="18" charset="0"/>
              </a:rPr>
              <a:t>3 — люк; 4 — приводная шестерня; 5 — решетка; 6 — крышка; </a:t>
            </a:r>
          </a:p>
          <a:p>
            <a:pPr marL="0" indent="0" algn="ctr">
              <a:spcBef>
                <a:spcPts val="0"/>
              </a:spcBef>
              <a:buNone/>
            </a:pPr>
            <a:r>
              <a:rPr lang="ru-RU" dirty="0" smtClean="0">
                <a:latin typeface="Times New Roman" pitchFamily="18" charset="0"/>
                <a:cs typeface="Times New Roman" pitchFamily="18" charset="0"/>
              </a:rPr>
              <a:t>7— полые цапфы; 8 — направляющий конус; 9 — крышка</a:t>
            </a:r>
            <a:endParaRPr lang="ru-RU" dirty="0">
              <a:latin typeface="Times New Roman" pitchFamily="18" charset="0"/>
              <a:cs typeface="Times New Roman" pitchFamily="18" charset="0"/>
            </a:endParaRPr>
          </a:p>
        </p:txBody>
      </p:sp>
      <p:pic>
        <p:nvPicPr>
          <p:cNvPr id="30722" name="Picture 2"/>
          <p:cNvPicPr>
            <a:picLocks noChangeAspect="1" noChangeArrowheads="1"/>
          </p:cNvPicPr>
          <p:nvPr/>
        </p:nvPicPr>
        <p:blipFill>
          <a:blip r:embed="rId2" cstate="print"/>
          <a:srcRect/>
          <a:stretch>
            <a:fillRect/>
          </a:stretch>
        </p:blipFill>
        <p:spPr bwMode="auto">
          <a:xfrm>
            <a:off x="1835696" y="332656"/>
            <a:ext cx="5997757" cy="4464496"/>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39552" y="2348880"/>
            <a:ext cx="3960440" cy="1872208"/>
          </a:xfrm>
        </p:spPr>
        <p:txBody>
          <a:bodyPr/>
          <a:lstStyle/>
          <a:p>
            <a:pPr marL="0" indent="0" algn="ctr">
              <a:spcBef>
                <a:spcPts val="0"/>
              </a:spcBef>
              <a:buNone/>
            </a:pPr>
            <a:r>
              <a:rPr lang="ru-RU" b="1" dirty="0" smtClean="0">
                <a:latin typeface="Times New Roman" pitchFamily="18" charset="0"/>
                <a:cs typeface="Times New Roman" pitchFamily="18" charset="0"/>
              </a:rPr>
              <a:t>Рамная центробежная свеклорезка</a:t>
            </a:r>
            <a:r>
              <a:rPr lang="ru-RU" dirty="0" smtClean="0">
                <a:latin typeface="Times New Roman" pitchFamily="18" charset="0"/>
                <a:cs typeface="Times New Roman" pitchFamily="18" charset="0"/>
              </a:rPr>
              <a:t>: 1 – загрузочный бункер; </a:t>
            </a:r>
          </a:p>
          <a:p>
            <a:pPr marL="0" indent="0" algn="ctr">
              <a:spcBef>
                <a:spcPts val="0"/>
              </a:spcBef>
              <a:buNone/>
            </a:pPr>
            <a:r>
              <a:rPr lang="ru-RU" dirty="0" smtClean="0">
                <a:latin typeface="Times New Roman" pitchFamily="18" charset="0"/>
                <a:cs typeface="Times New Roman" pitchFamily="18" charset="0"/>
              </a:rPr>
              <a:t>2 – ножевая рама; 3 – корпус;</a:t>
            </a:r>
          </a:p>
          <a:p>
            <a:pPr marL="0" indent="0" algn="ctr">
              <a:spcBef>
                <a:spcPts val="0"/>
              </a:spcBef>
              <a:buNone/>
            </a:pPr>
            <a:r>
              <a:rPr lang="ru-RU" dirty="0" smtClean="0">
                <a:latin typeface="Times New Roman" pitchFamily="18" charset="0"/>
                <a:cs typeface="Times New Roman" pitchFamily="18" charset="0"/>
              </a:rPr>
              <a:t> 4 – днище; 5 – люк; </a:t>
            </a:r>
          </a:p>
          <a:p>
            <a:pPr marL="0" indent="0" algn="ctr">
              <a:spcBef>
                <a:spcPts val="0"/>
              </a:spcBef>
              <a:buNone/>
            </a:pPr>
            <a:r>
              <a:rPr lang="ru-RU" dirty="0" smtClean="0">
                <a:latin typeface="Times New Roman" pitchFamily="18" charset="0"/>
                <a:cs typeface="Times New Roman" pitchFamily="18" charset="0"/>
              </a:rPr>
              <a:t>6 – трехлопастная улитка</a:t>
            </a:r>
            <a:endParaRPr lang="ru-RU" dirty="0">
              <a:latin typeface="Times New Roman" pitchFamily="18" charset="0"/>
              <a:cs typeface="Times New Roman" pitchFamily="18" charset="0"/>
            </a:endParaRPr>
          </a:p>
        </p:txBody>
      </p:sp>
      <p:pic>
        <p:nvPicPr>
          <p:cNvPr id="31746" name="Picture 2"/>
          <p:cNvPicPr>
            <a:picLocks noChangeAspect="1" noChangeArrowheads="1"/>
          </p:cNvPicPr>
          <p:nvPr/>
        </p:nvPicPr>
        <p:blipFill>
          <a:blip r:embed="rId2" cstate="print"/>
          <a:srcRect/>
          <a:stretch>
            <a:fillRect/>
          </a:stretch>
        </p:blipFill>
        <p:spPr bwMode="auto">
          <a:xfrm>
            <a:off x="4860032" y="620688"/>
            <a:ext cx="4067944" cy="5078283"/>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971600" y="5301208"/>
            <a:ext cx="7656859" cy="720080"/>
          </a:xfrm>
        </p:spPr>
        <p:txBody>
          <a:bodyPr/>
          <a:lstStyle/>
          <a:p>
            <a:pPr marL="0" indent="0" algn="ctr">
              <a:spcBef>
                <a:spcPts val="0"/>
              </a:spcBef>
              <a:buNone/>
            </a:pPr>
            <a:r>
              <a:rPr lang="ru-RU" b="1" dirty="0" err="1" smtClean="0">
                <a:latin typeface="Times New Roman" pitchFamily="18" charset="0"/>
                <a:cs typeface="Times New Roman" pitchFamily="18" charset="0"/>
              </a:rPr>
              <a:t>Измельчитель</a:t>
            </a:r>
            <a:r>
              <a:rPr lang="ru-RU" b="1" dirty="0" smtClean="0">
                <a:latin typeface="Times New Roman" pitchFamily="18" charset="0"/>
                <a:cs typeface="Times New Roman" pitchFamily="18" charset="0"/>
              </a:rPr>
              <a:t> (куттер) для мяса</a:t>
            </a:r>
            <a:r>
              <a:rPr lang="ru-RU" dirty="0" smtClean="0">
                <a:latin typeface="Times New Roman" pitchFamily="18" charset="0"/>
                <a:cs typeface="Times New Roman" pitchFamily="18" charset="0"/>
              </a:rPr>
              <a:t>: 1 – крышка; 2 – стенка; 3 – чаша; </a:t>
            </a:r>
          </a:p>
          <a:p>
            <a:pPr marL="0" indent="0" algn="ctr">
              <a:spcBef>
                <a:spcPts val="0"/>
              </a:spcBef>
              <a:buNone/>
            </a:pPr>
            <a:r>
              <a:rPr lang="ru-RU" dirty="0" smtClean="0">
                <a:latin typeface="Times New Roman" pitchFamily="18" charset="0"/>
                <a:cs typeface="Times New Roman" pitchFamily="18" charset="0"/>
              </a:rPr>
              <a:t>4 – привод; 5 – станина; 6 – режущий инструмент</a:t>
            </a:r>
            <a:endParaRPr lang="ru-RU" dirty="0">
              <a:latin typeface="Times New Roman" pitchFamily="18" charset="0"/>
              <a:cs typeface="Times New Roman" pitchFamily="18" charset="0"/>
            </a:endParaRPr>
          </a:p>
        </p:txBody>
      </p:sp>
      <p:pic>
        <p:nvPicPr>
          <p:cNvPr id="32770" name="Picture 2"/>
          <p:cNvPicPr>
            <a:picLocks noChangeAspect="1" noChangeArrowheads="1"/>
          </p:cNvPicPr>
          <p:nvPr/>
        </p:nvPicPr>
        <p:blipFill>
          <a:blip r:embed="rId2" cstate="print"/>
          <a:srcRect/>
          <a:stretch>
            <a:fillRect/>
          </a:stretch>
        </p:blipFill>
        <p:spPr bwMode="auto">
          <a:xfrm>
            <a:off x="2051720" y="332656"/>
            <a:ext cx="5692065" cy="4725144"/>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44694" y="624110"/>
            <a:ext cx="6683765" cy="572642"/>
          </a:xfrm>
        </p:spPr>
        <p:txBody>
          <a:bodyPr>
            <a:normAutofit fontScale="90000"/>
          </a:bodyPr>
          <a:lstStyle/>
          <a:p>
            <a:pPr algn="ctr"/>
            <a:r>
              <a:rPr lang="ru-RU" sz="2700" b="1" dirty="0" smtClean="0">
                <a:solidFill>
                  <a:schemeClr val="tx1"/>
                </a:solidFill>
                <a:latin typeface="Times New Roman" pitchFamily="18" charset="0"/>
                <a:cs typeface="Times New Roman" pitchFamily="18" charset="0"/>
              </a:rPr>
              <a:t>4. Классификация зернистых материалов.</a:t>
            </a:r>
            <a:r>
              <a:rPr lang="ru-RU" dirty="0" smtClean="0">
                <a:solidFill>
                  <a:schemeClr val="tx1"/>
                </a:solidFill>
                <a:latin typeface="Times New Roman" pitchFamily="18" charset="0"/>
                <a:cs typeface="Times New Roman" pitchFamily="18" charset="0"/>
              </a:rPr>
              <a:t/>
            </a:r>
            <a:br>
              <a:rPr lang="ru-RU" dirty="0" smtClean="0">
                <a:solidFill>
                  <a:schemeClr val="tx1"/>
                </a:solidFill>
                <a:latin typeface="Times New Roman" pitchFamily="18" charset="0"/>
                <a:cs typeface="Times New Roman" pitchFamily="18" charset="0"/>
              </a:rPr>
            </a:br>
            <a:endParaRPr lang="ru-RU" dirty="0"/>
          </a:p>
        </p:txBody>
      </p:sp>
      <p:sp>
        <p:nvSpPr>
          <p:cNvPr id="3" name="Содержимое 2"/>
          <p:cNvSpPr>
            <a:spLocks noGrp="1"/>
          </p:cNvSpPr>
          <p:nvPr>
            <p:ph idx="1"/>
          </p:nvPr>
        </p:nvSpPr>
        <p:spPr>
          <a:xfrm>
            <a:off x="1115616" y="1556792"/>
            <a:ext cx="7512843" cy="4752528"/>
          </a:xfrm>
        </p:spPr>
        <p:txBody>
          <a:bodyPr>
            <a:normAutofit/>
          </a:bodyPr>
          <a:lstStyle/>
          <a:p>
            <a:pPr marL="0" indent="342900" algn="just">
              <a:spcBef>
                <a:spcPts val="0"/>
              </a:spcBef>
              <a:buNone/>
            </a:pPr>
            <a:r>
              <a:rPr lang="ru-RU" sz="2000" dirty="0" smtClean="0">
                <a:latin typeface="Times New Roman" pitchFamily="18" charset="0"/>
                <a:cs typeface="Times New Roman" pitchFamily="18" charset="0"/>
              </a:rPr>
              <a:t>Для разделения смеси зернистых материалов на фракции с узкими пределами размеров частиц применяют три вида классификаций:</a:t>
            </a:r>
          </a:p>
          <a:p>
            <a:pPr marL="0" indent="342900" algn="just">
              <a:spcBef>
                <a:spcPts val="0"/>
              </a:spcBef>
            </a:pPr>
            <a:r>
              <a:rPr lang="ru-RU" sz="2000" b="1" dirty="0" smtClean="0">
                <a:latin typeface="Times New Roman" pitchFamily="18" charset="0"/>
                <a:cs typeface="Times New Roman" pitchFamily="18" charset="0"/>
              </a:rPr>
              <a:t>механическая,</a:t>
            </a:r>
            <a:r>
              <a:rPr lang="ru-RU" sz="2000" dirty="0" smtClean="0">
                <a:latin typeface="Times New Roman" pitchFamily="18" charset="0"/>
                <a:cs typeface="Times New Roman" pitchFamily="18" charset="0"/>
              </a:rPr>
              <a:t> которая заключается в рассеве сыпучих материалов на ситах, решетах или других устройствах. При механической классификации через отверстия просеивающего устройства проходят частицы материала (проход), размеры которых меньше размеров отверстий. Не прошедшие через сита куски или частицы (сход) направляются на дополнительное измельчение;</a:t>
            </a:r>
          </a:p>
          <a:p>
            <a:pPr marL="0" indent="342900" algn="just">
              <a:spcBef>
                <a:spcPts val="0"/>
              </a:spcBef>
            </a:pPr>
            <a:r>
              <a:rPr lang="ru-RU" sz="2000" b="1" dirty="0" smtClean="0">
                <a:latin typeface="Times New Roman" pitchFamily="18" charset="0"/>
                <a:cs typeface="Times New Roman" pitchFamily="18" charset="0"/>
              </a:rPr>
              <a:t>гидравлическая</a:t>
            </a:r>
            <a:r>
              <a:rPr lang="ru-RU" sz="2000" dirty="0" smtClean="0">
                <a:latin typeface="Times New Roman" pitchFamily="18" charset="0"/>
                <a:cs typeface="Times New Roman" pitchFamily="18" charset="0"/>
              </a:rPr>
              <a:t> — разделение смеси твердых частиц на фракции в зависимости от скорости оседания частиц в жидкости;</a:t>
            </a:r>
          </a:p>
          <a:p>
            <a:pPr marL="0" indent="342900" algn="just">
              <a:spcBef>
                <a:spcPts val="0"/>
              </a:spcBef>
            </a:pPr>
            <a:r>
              <a:rPr lang="ru-RU" sz="2000" b="1" dirty="0" smtClean="0">
                <a:latin typeface="Times New Roman" pitchFamily="18" charset="0"/>
                <a:cs typeface="Times New Roman" pitchFamily="18" charset="0"/>
              </a:rPr>
              <a:t>воздушная</a:t>
            </a:r>
            <a:r>
              <a:rPr lang="ru-RU" sz="2000" dirty="0" smtClean="0">
                <a:latin typeface="Times New Roman" pitchFamily="18" charset="0"/>
                <a:cs typeface="Times New Roman" pitchFamily="18" charset="0"/>
              </a:rPr>
              <a:t> — разделение смеси твердых частиц на фракции в зависимости от скорости отстаивания частиц в воздухе.</a:t>
            </a:r>
          </a:p>
          <a:p>
            <a:pPr>
              <a:buNone/>
            </a:pP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44694" y="624110"/>
            <a:ext cx="6683765" cy="572642"/>
          </a:xfrm>
        </p:spPr>
        <p:txBody>
          <a:bodyPr>
            <a:normAutofit fontScale="90000"/>
          </a:bodyPr>
          <a:lstStyle/>
          <a:p>
            <a:pPr algn="ctr"/>
            <a:r>
              <a:rPr lang="ru-RU" sz="2700" b="1" dirty="0" smtClean="0">
                <a:solidFill>
                  <a:schemeClr val="tx1"/>
                </a:solidFill>
                <a:latin typeface="Times New Roman" pitchFamily="18" charset="0"/>
                <a:cs typeface="Times New Roman" pitchFamily="18" charset="0"/>
              </a:rPr>
              <a:t>1. Классификация способов измельчения.</a:t>
            </a:r>
            <a:r>
              <a:rPr lang="ru-RU" dirty="0" smtClean="0">
                <a:solidFill>
                  <a:schemeClr val="tx1"/>
                </a:solidFill>
                <a:latin typeface="Times New Roman" pitchFamily="18" charset="0"/>
                <a:cs typeface="Times New Roman" pitchFamily="18" charset="0"/>
              </a:rPr>
              <a:t/>
            </a:r>
            <a:br>
              <a:rPr lang="ru-RU" dirty="0" smtClean="0">
                <a:solidFill>
                  <a:schemeClr val="tx1"/>
                </a:solidFill>
                <a:latin typeface="Times New Roman" pitchFamily="18" charset="0"/>
                <a:cs typeface="Times New Roman" pitchFamily="18" charset="0"/>
              </a:rPr>
            </a:br>
            <a:endParaRPr lang="ru-RU" dirty="0"/>
          </a:p>
        </p:txBody>
      </p:sp>
      <p:sp>
        <p:nvSpPr>
          <p:cNvPr id="3" name="Содержимое 2"/>
          <p:cNvSpPr>
            <a:spLocks noGrp="1"/>
          </p:cNvSpPr>
          <p:nvPr>
            <p:ph idx="1"/>
          </p:nvPr>
        </p:nvSpPr>
        <p:spPr>
          <a:xfrm>
            <a:off x="630110" y="1196752"/>
            <a:ext cx="8496944" cy="5328592"/>
          </a:xfrm>
        </p:spPr>
        <p:txBody>
          <a:bodyPr>
            <a:normAutofit fontScale="92500" lnSpcReduction="20000"/>
          </a:bodyPr>
          <a:lstStyle/>
          <a:p>
            <a:pPr marL="0" indent="342900" algn="just">
              <a:spcBef>
                <a:spcPts val="0"/>
              </a:spcBef>
              <a:buNone/>
            </a:pPr>
            <a:r>
              <a:rPr lang="ru-RU" sz="2400" b="1" dirty="0" smtClean="0">
                <a:latin typeface="Times New Roman" pitchFamily="18" charset="0"/>
                <a:cs typeface="Times New Roman" pitchFamily="18" charset="0"/>
              </a:rPr>
              <a:t>Измельчение </a:t>
            </a:r>
            <a:r>
              <a:rPr lang="ru-RU" sz="2400" dirty="0" smtClean="0">
                <a:latin typeface="Times New Roman" pitchFamily="18" charset="0"/>
                <a:cs typeface="Times New Roman" pitchFamily="18" charset="0"/>
              </a:rPr>
              <a:t>— это процесс увеличения поверхности твердых материалов путем их раздавливания, раскалывания, истирания и удара.</a:t>
            </a:r>
          </a:p>
          <a:p>
            <a:pPr marL="0" indent="342900" algn="just">
              <a:spcBef>
                <a:spcPts val="0"/>
              </a:spcBef>
              <a:buNone/>
            </a:pPr>
            <a:endParaRPr lang="ru-RU" sz="2400" dirty="0" smtClean="0">
              <a:latin typeface="Times New Roman" pitchFamily="18" charset="0"/>
              <a:cs typeface="Times New Roman" pitchFamily="18" charset="0"/>
            </a:endParaRPr>
          </a:p>
          <a:p>
            <a:pPr marL="0" indent="342900" algn="just">
              <a:spcBef>
                <a:spcPts val="0"/>
              </a:spcBef>
              <a:buNone/>
            </a:pPr>
            <a:r>
              <a:rPr lang="ru-RU" sz="2400" dirty="0" smtClean="0">
                <a:latin typeface="Times New Roman" pitchFamily="18" charset="0"/>
                <a:cs typeface="Times New Roman" pitchFamily="18" charset="0"/>
              </a:rPr>
              <a:t>Процессы измельчения разделяются на дробление (крупное, среднее и мелкое), измельчение (тонкое и очень тонкое) и резание. Резание применяют, когда требуется не только уменьшить размер кусков, но и придать им определенную форму.</a:t>
            </a:r>
          </a:p>
          <a:p>
            <a:pPr marL="0" indent="342900" algn="just">
              <a:spcBef>
                <a:spcPts val="0"/>
              </a:spcBef>
              <a:buNone/>
            </a:pPr>
            <a:endParaRPr lang="ru-RU" sz="2400" dirty="0" smtClean="0">
              <a:latin typeface="Times New Roman" pitchFamily="18" charset="0"/>
              <a:cs typeface="Times New Roman" pitchFamily="18" charset="0"/>
            </a:endParaRPr>
          </a:p>
          <a:p>
            <a:pPr marL="0" indent="342900" algn="just">
              <a:spcBef>
                <a:spcPts val="0"/>
              </a:spcBef>
              <a:buNone/>
            </a:pPr>
            <a:r>
              <a:rPr lang="ru-RU" sz="2400" dirty="0" smtClean="0">
                <a:latin typeface="Times New Roman" pitchFamily="18" charset="0"/>
                <a:cs typeface="Times New Roman" pitchFamily="18" charset="0"/>
              </a:rPr>
              <a:t>На измельчающих машинах можно проводить различные про­цессы измельчения, начиная от измельчения глыб и кончая коллоидным измельчением, позволяющим получать продукт с частицами размером до 0,1 мкм.</a:t>
            </a:r>
          </a:p>
          <a:p>
            <a:pPr marL="0" indent="342900" algn="just">
              <a:spcBef>
                <a:spcPts val="0"/>
              </a:spcBef>
              <a:buNone/>
            </a:pPr>
            <a:endParaRPr lang="ru-RU" sz="2400" dirty="0" smtClean="0">
              <a:latin typeface="Times New Roman" pitchFamily="18" charset="0"/>
              <a:cs typeface="Times New Roman" pitchFamily="18" charset="0"/>
            </a:endParaRPr>
          </a:p>
          <a:p>
            <a:pPr marL="0" indent="342900" algn="just">
              <a:spcBef>
                <a:spcPts val="0"/>
              </a:spcBef>
              <a:buNone/>
            </a:pPr>
            <a:r>
              <a:rPr lang="ru-RU" sz="2400" b="1" dirty="0" smtClean="0">
                <a:latin typeface="Times New Roman" pitchFamily="18" charset="0"/>
                <a:cs typeface="Times New Roman" pitchFamily="18" charset="0"/>
              </a:rPr>
              <a:t>Классификация </a:t>
            </a:r>
            <a:r>
              <a:rPr lang="ru-RU" sz="2400" dirty="0" smtClean="0">
                <a:latin typeface="Times New Roman" pitchFamily="18" charset="0"/>
                <a:cs typeface="Times New Roman" pitchFamily="18" charset="0"/>
              </a:rPr>
              <a:t>— это процесс разделения однородного сыпучего материала по величине его частиц. По технологическим требованиям часто требуется направлять на переработку куски (частицы) материалов, размеры которых должны находиться в строго определенных пределах.</a:t>
            </a:r>
          </a:p>
          <a:p>
            <a:pPr>
              <a:buNone/>
            </a:pP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44694" y="260648"/>
            <a:ext cx="6683765" cy="572642"/>
          </a:xfrm>
        </p:spPr>
        <p:txBody>
          <a:bodyPr>
            <a:normAutofit/>
          </a:bodyPr>
          <a:lstStyle/>
          <a:p>
            <a:pPr algn="ctr"/>
            <a:r>
              <a:rPr lang="ru-RU" sz="2400" b="1" dirty="0" smtClean="0">
                <a:solidFill>
                  <a:schemeClr val="tx1"/>
                </a:solidFill>
                <a:latin typeface="Times New Roman" pitchFamily="18" charset="0"/>
                <a:cs typeface="Times New Roman" pitchFamily="18" charset="0"/>
              </a:rPr>
              <a:t>2. Физические основы измельчения.</a:t>
            </a:r>
            <a:endParaRPr lang="ru-RU" sz="2400" dirty="0"/>
          </a:p>
        </p:txBody>
      </p:sp>
      <p:sp>
        <p:nvSpPr>
          <p:cNvPr id="3" name="Содержимое 2"/>
          <p:cNvSpPr>
            <a:spLocks noGrp="1"/>
          </p:cNvSpPr>
          <p:nvPr>
            <p:ph idx="1"/>
          </p:nvPr>
        </p:nvSpPr>
        <p:spPr>
          <a:xfrm>
            <a:off x="636293" y="1124744"/>
            <a:ext cx="8496944" cy="5184576"/>
          </a:xfrm>
        </p:spPr>
        <p:txBody>
          <a:bodyPr>
            <a:noAutofit/>
          </a:bodyPr>
          <a:lstStyle/>
          <a:p>
            <a:pPr marL="0" indent="342900" algn="just">
              <a:spcBef>
                <a:spcPts val="0"/>
              </a:spcBef>
              <a:buNone/>
            </a:pPr>
            <a:r>
              <a:rPr lang="ru-RU" sz="2000" b="1" dirty="0" smtClean="0">
                <a:latin typeface="Times New Roman" pitchFamily="18" charset="0"/>
                <a:cs typeface="Times New Roman" pitchFamily="18" charset="0"/>
              </a:rPr>
              <a:t>Измельчение материалов производится</a:t>
            </a:r>
            <a:r>
              <a:rPr lang="ru-RU" sz="2000" dirty="0" smtClean="0">
                <a:latin typeface="Times New Roman" pitchFamily="18" charset="0"/>
                <a:cs typeface="Times New Roman" pitchFamily="18" charset="0"/>
              </a:rPr>
              <a:t>:</a:t>
            </a:r>
          </a:p>
          <a:p>
            <a:pPr marL="0" indent="342900" algn="just">
              <a:spcBef>
                <a:spcPts val="0"/>
              </a:spcBef>
            </a:pPr>
            <a:r>
              <a:rPr lang="ru-RU" sz="2000" dirty="0" smtClean="0">
                <a:latin typeface="Times New Roman" pitchFamily="18" charset="0"/>
                <a:cs typeface="Times New Roman" pitchFamily="18" charset="0"/>
              </a:rPr>
              <a:t>раздавливанием;</a:t>
            </a:r>
          </a:p>
          <a:p>
            <a:pPr marL="0" indent="342900" algn="just">
              <a:spcBef>
                <a:spcPts val="0"/>
              </a:spcBef>
            </a:pPr>
            <a:r>
              <a:rPr lang="ru-RU" sz="2000" dirty="0" smtClean="0">
                <a:latin typeface="Times New Roman" pitchFamily="18" charset="0"/>
                <a:cs typeface="Times New Roman" pitchFamily="18" charset="0"/>
              </a:rPr>
              <a:t>раскалыванием;</a:t>
            </a:r>
          </a:p>
          <a:p>
            <a:pPr marL="0" indent="342900" algn="just">
              <a:spcBef>
                <a:spcPts val="0"/>
              </a:spcBef>
            </a:pPr>
            <a:r>
              <a:rPr lang="ru-RU" sz="2000" dirty="0" smtClean="0">
                <a:latin typeface="Times New Roman" pitchFamily="18" charset="0"/>
                <a:cs typeface="Times New Roman" pitchFamily="18" charset="0"/>
              </a:rPr>
              <a:t>ударом;</a:t>
            </a:r>
          </a:p>
          <a:p>
            <a:pPr marL="0" indent="342900" algn="just">
              <a:spcBef>
                <a:spcPts val="0"/>
              </a:spcBef>
            </a:pPr>
            <a:r>
              <a:rPr lang="ru-RU" sz="2000" dirty="0" smtClean="0">
                <a:latin typeface="Times New Roman" pitchFamily="18" charset="0"/>
                <a:cs typeface="Times New Roman" pitchFamily="18" charset="0"/>
              </a:rPr>
              <a:t>истиранием.</a:t>
            </a:r>
          </a:p>
          <a:p>
            <a:pPr marL="0" indent="342900" algn="just">
              <a:spcBef>
                <a:spcPts val="0"/>
              </a:spcBef>
              <a:buNone/>
            </a:pPr>
            <a:endParaRPr lang="ru-RU" sz="2000" b="1" dirty="0" smtClean="0">
              <a:latin typeface="Times New Roman" pitchFamily="18" charset="0"/>
              <a:cs typeface="Times New Roman" pitchFamily="18" charset="0"/>
            </a:endParaRPr>
          </a:p>
          <a:p>
            <a:pPr marL="0" indent="342900" algn="just">
              <a:spcBef>
                <a:spcPts val="0"/>
              </a:spcBef>
              <a:buNone/>
            </a:pPr>
            <a:r>
              <a:rPr lang="ru-RU" sz="2000" b="1" dirty="0" smtClean="0">
                <a:latin typeface="Times New Roman" pitchFamily="18" charset="0"/>
                <a:cs typeface="Times New Roman" pitchFamily="18" charset="0"/>
              </a:rPr>
              <a:t>Поверхностная теория </a:t>
            </a:r>
            <a:r>
              <a:rPr lang="ru-RU" sz="2000" dirty="0" smtClean="0">
                <a:latin typeface="Times New Roman" pitchFamily="18" charset="0"/>
                <a:cs typeface="Times New Roman" pitchFamily="18" charset="0"/>
              </a:rPr>
              <a:t>исходит из того, что при измельчении работа расходуется на преодоление сил молекулярного притяжения по поверхностям разрушения материала. Из этой теории следует, что работа, необходимая для измельчения, пропорциональна вновь образующейся поверхности измельчаемого материала.</a:t>
            </a:r>
          </a:p>
          <a:p>
            <a:pPr marL="0" indent="342900" algn="just">
              <a:spcBef>
                <a:spcPts val="0"/>
              </a:spcBef>
              <a:buNone/>
            </a:pPr>
            <a:endParaRPr lang="ru-RU" sz="2000" dirty="0" smtClean="0">
              <a:latin typeface="Times New Roman" pitchFamily="18" charset="0"/>
              <a:cs typeface="Times New Roman" pitchFamily="18" charset="0"/>
            </a:endParaRPr>
          </a:p>
          <a:p>
            <a:pPr marL="0" indent="342900" algn="just">
              <a:spcBef>
                <a:spcPts val="0"/>
              </a:spcBef>
              <a:buNone/>
            </a:pPr>
            <a:r>
              <a:rPr lang="ru-RU" sz="2000" b="1" dirty="0" smtClean="0">
                <a:latin typeface="Times New Roman" pitchFamily="18" charset="0"/>
                <a:cs typeface="Times New Roman" pitchFamily="18" charset="0"/>
              </a:rPr>
              <a:t>Объемная теория </a:t>
            </a:r>
            <a:r>
              <a:rPr lang="ru-RU" sz="2000" dirty="0" smtClean="0">
                <a:latin typeface="Times New Roman" pitchFamily="18" charset="0"/>
                <a:cs typeface="Times New Roman" pitchFamily="18" charset="0"/>
              </a:rPr>
              <a:t>исходит из того, что при измельчении работа расходуется на деформации материала до достижения предельной разрушающей деформации. Отсюда следует, что работа, необходимая для измельчения, пропорциональна уменьшению объема кусков материала перед их разрушением.</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75656" y="624110"/>
            <a:ext cx="7152803" cy="860674"/>
          </a:xfrm>
        </p:spPr>
        <p:txBody>
          <a:bodyPr>
            <a:normAutofit fontScale="90000"/>
          </a:bodyPr>
          <a:lstStyle/>
          <a:p>
            <a:pPr algn="ctr"/>
            <a:r>
              <a:rPr lang="ru-RU" sz="2700" b="1" dirty="0" smtClean="0">
                <a:solidFill>
                  <a:schemeClr val="tx1"/>
                </a:solidFill>
                <a:latin typeface="Times New Roman" pitchFamily="18" charset="0"/>
                <a:cs typeface="Times New Roman" pitchFamily="18" charset="0"/>
              </a:rPr>
              <a:t>3. Конструкции и работа основных типов измельчающих машин.</a:t>
            </a:r>
            <a:r>
              <a:rPr lang="ru-RU" dirty="0" smtClean="0">
                <a:solidFill>
                  <a:schemeClr val="tx1"/>
                </a:solidFill>
                <a:latin typeface="Times New Roman" pitchFamily="18" charset="0"/>
                <a:cs typeface="Times New Roman" pitchFamily="18" charset="0"/>
              </a:rPr>
              <a:t/>
            </a:r>
            <a:br>
              <a:rPr lang="ru-RU" dirty="0" smtClean="0">
                <a:solidFill>
                  <a:schemeClr val="tx1"/>
                </a:solidFill>
                <a:latin typeface="Times New Roman" pitchFamily="18" charset="0"/>
                <a:cs typeface="Times New Roman" pitchFamily="18" charset="0"/>
              </a:rPr>
            </a:br>
            <a:endParaRPr lang="ru-RU" dirty="0"/>
          </a:p>
        </p:txBody>
      </p:sp>
      <p:sp>
        <p:nvSpPr>
          <p:cNvPr id="3" name="Содержимое 2"/>
          <p:cNvSpPr>
            <a:spLocks noGrp="1"/>
          </p:cNvSpPr>
          <p:nvPr>
            <p:ph idx="1"/>
          </p:nvPr>
        </p:nvSpPr>
        <p:spPr>
          <a:xfrm>
            <a:off x="1043608" y="1484784"/>
            <a:ext cx="7584851" cy="4464496"/>
          </a:xfrm>
        </p:spPr>
        <p:txBody>
          <a:bodyPr>
            <a:normAutofit/>
          </a:bodyPr>
          <a:lstStyle/>
          <a:p>
            <a:pPr marL="0" indent="342900" algn="just">
              <a:spcBef>
                <a:spcPts val="0"/>
              </a:spcBef>
              <a:buNone/>
            </a:pPr>
            <a:r>
              <a:rPr lang="ru-RU" sz="2000" b="1" dirty="0" smtClean="0">
                <a:latin typeface="Times New Roman" pitchFamily="18" charset="0"/>
                <a:cs typeface="Times New Roman" pitchFamily="18" charset="0"/>
              </a:rPr>
              <a:t>Все измельчающие машины делятся на</a:t>
            </a:r>
            <a:r>
              <a:rPr lang="ru-RU" sz="2000" dirty="0" smtClean="0">
                <a:latin typeface="Times New Roman" pitchFamily="18" charset="0"/>
                <a:cs typeface="Times New Roman" pitchFamily="18" charset="0"/>
              </a:rPr>
              <a:t>:</a:t>
            </a:r>
          </a:p>
          <a:p>
            <a:pPr marL="0" indent="342900" algn="just">
              <a:spcBef>
                <a:spcPts val="0"/>
              </a:spcBef>
            </a:pPr>
            <a:r>
              <a:rPr lang="ru-RU" sz="2000" dirty="0" smtClean="0">
                <a:latin typeface="Times New Roman" pitchFamily="18" charset="0"/>
                <a:cs typeface="Times New Roman" pitchFamily="18" charset="0"/>
              </a:rPr>
              <a:t>дробилки (применяют для крупного и среднего дробления);</a:t>
            </a:r>
          </a:p>
          <a:p>
            <a:pPr marL="0" indent="342900" algn="just">
              <a:spcBef>
                <a:spcPts val="0"/>
              </a:spcBef>
            </a:pPr>
            <a:r>
              <a:rPr lang="ru-RU" sz="2000" dirty="0" smtClean="0">
                <a:latin typeface="Times New Roman" pitchFamily="18" charset="0"/>
                <a:cs typeface="Times New Roman" pitchFamily="18" charset="0"/>
              </a:rPr>
              <a:t>мельницы (для среднего, мелкого, тонкого и коллоидного измельчения).</a:t>
            </a:r>
          </a:p>
          <a:p>
            <a:pPr marL="0" indent="342900" algn="just">
              <a:spcBef>
                <a:spcPts val="0"/>
              </a:spcBef>
              <a:buNone/>
            </a:pPr>
            <a:endParaRPr lang="ru-RU" sz="2000" dirty="0" smtClean="0">
              <a:latin typeface="Times New Roman" pitchFamily="18" charset="0"/>
              <a:cs typeface="Times New Roman" pitchFamily="18" charset="0"/>
            </a:endParaRPr>
          </a:p>
          <a:p>
            <a:pPr marL="0" indent="342900" algn="just">
              <a:spcBef>
                <a:spcPts val="0"/>
              </a:spcBef>
              <a:buNone/>
            </a:pPr>
            <a:r>
              <a:rPr lang="ru-RU" sz="2000" dirty="0" smtClean="0">
                <a:latin typeface="Times New Roman" pitchFamily="18" charset="0"/>
                <a:cs typeface="Times New Roman" pitchFamily="18" charset="0"/>
              </a:rPr>
              <a:t>Основные измельчающие машины подразделяются на следующие типы</a:t>
            </a:r>
            <a:r>
              <a:rPr lang="ru-RU" sz="2000" smtClean="0">
                <a:latin typeface="Times New Roman" pitchFamily="18" charset="0"/>
                <a:cs typeface="Times New Roman" pitchFamily="18" charset="0"/>
              </a:rPr>
              <a:t>: </a:t>
            </a:r>
            <a:r>
              <a:rPr lang="ru-RU" sz="2000" smtClean="0">
                <a:latin typeface="Times New Roman" pitchFamily="18" charset="0"/>
                <a:cs typeface="Times New Roman" pitchFamily="18" charset="0"/>
              </a:rPr>
              <a:t>шнековые </a:t>
            </a:r>
            <a:r>
              <a:rPr lang="ru-RU" sz="2000" dirty="0" smtClean="0">
                <a:latin typeface="Times New Roman" pitchFamily="18" charset="0"/>
                <a:cs typeface="Times New Roman" pitchFamily="18" charset="0"/>
              </a:rPr>
              <a:t>дробилки, </a:t>
            </a:r>
            <a:r>
              <a:rPr lang="ru-RU" sz="2000" dirty="0" err="1" smtClean="0">
                <a:latin typeface="Times New Roman" pitchFamily="18" charset="0"/>
                <a:cs typeface="Times New Roman" pitchFamily="18" charset="0"/>
              </a:rPr>
              <a:t>гирационные</a:t>
            </a:r>
            <a:r>
              <a:rPr lang="ru-RU" sz="2000" dirty="0" smtClean="0">
                <a:latin typeface="Times New Roman" pitchFamily="18" charset="0"/>
                <a:cs typeface="Times New Roman" pitchFamily="18" charset="0"/>
              </a:rPr>
              <a:t>, молотковые и дробилки ударного действия; протирочные машины; валковые мельницы и бегуны, шаровые и стержневые мельницы, кольцевые, вибрационные, коллоидные мельницы.</a:t>
            </a:r>
          </a:p>
          <a:p>
            <a:pPr marL="0" indent="342900" algn="just">
              <a:spcBef>
                <a:spcPts val="0"/>
              </a:spcBef>
              <a:buNone/>
            </a:pPr>
            <a:endParaRPr lang="ru-RU" sz="2000" dirty="0" smtClean="0">
              <a:latin typeface="Times New Roman" pitchFamily="18" charset="0"/>
              <a:cs typeface="Times New Roman" pitchFamily="18" charset="0"/>
            </a:endParaRPr>
          </a:p>
          <a:p>
            <a:pPr marL="0" indent="342900" algn="just">
              <a:spcBef>
                <a:spcPts val="0"/>
              </a:spcBef>
              <a:buNone/>
            </a:pPr>
            <a:r>
              <a:rPr lang="ru-RU" sz="2000" dirty="0" smtClean="0">
                <a:latin typeface="Times New Roman" pitchFamily="18" charset="0"/>
                <a:cs typeface="Times New Roman" pitchFamily="18" charset="0"/>
              </a:rPr>
              <a:t>Резательные машины бывают пластинчатыми, дисковыми, роторными, струнными и др.</a:t>
            </a:r>
          </a:p>
          <a:p>
            <a:pPr>
              <a:buNone/>
            </a:pP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75656" y="4509120"/>
            <a:ext cx="7118598" cy="1728192"/>
          </a:xfrm>
        </p:spPr>
        <p:txBody>
          <a:bodyPr/>
          <a:lstStyle/>
          <a:p>
            <a:pPr marL="0" indent="0" algn="ctr">
              <a:spcBef>
                <a:spcPts val="0"/>
              </a:spcBef>
              <a:buNone/>
            </a:pPr>
            <a:r>
              <a:rPr lang="ru-RU" b="1" dirty="0" err="1" smtClean="0">
                <a:solidFill>
                  <a:schemeClr val="tx1"/>
                </a:solidFill>
                <a:latin typeface="Times New Roman" pitchFamily="18" charset="0"/>
                <a:cs typeface="Times New Roman" pitchFamily="18" charset="0"/>
              </a:rPr>
              <a:t>Шнековая</a:t>
            </a:r>
            <a:r>
              <a:rPr lang="ru-RU" b="1" dirty="0" smtClean="0">
                <a:solidFill>
                  <a:schemeClr val="tx1"/>
                </a:solidFill>
                <a:latin typeface="Times New Roman" pitchFamily="18" charset="0"/>
                <a:cs typeface="Times New Roman" pitchFamily="18" charset="0"/>
              </a:rPr>
              <a:t> дробилка:</a:t>
            </a:r>
            <a:r>
              <a:rPr lang="ru-RU" dirty="0" smtClean="0">
                <a:solidFill>
                  <a:schemeClr val="tx1"/>
                </a:solidFill>
                <a:latin typeface="Times New Roman" pitchFamily="18" charset="0"/>
                <a:cs typeface="Times New Roman" pitchFamily="18" charset="0"/>
              </a:rPr>
              <a:t> 1 — подвижная щека; </a:t>
            </a:r>
          </a:p>
          <a:p>
            <a:pPr marL="0" indent="0" algn="ctr">
              <a:spcBef>
                <a:spcPts val="0"/>
              </a:spcBef>
              <a:buNone/>
            </a:pPr>
            <a:r>
              <a:rPr lang="ru-RU" dirty="0" smtClean="0">
                <a:solidFill>
                  <a:schemeClr val="tx1"/>
                </a:solidFill>
                <a:latin typeface="Times New Roman" pitchFamily="18" charset="0"/>
                <a:cs typeface="Times New Roman" pitchFamily="18" charset="0"/>
              </a:rPr>
              <a:t>2 — неподвижная щека; 3 — ось подвижной щеки; </a:t>
            </a:r>
          </a:p>
          <a:p>
            <a:pPr marL="0" indent="0" algn="ctr">
              <a:spcBef>
                <a:spcPts val="0"/>
              </a:spcBef>
              <a:buNone/>
            </a:pPr>
            <a:r>
              <a:rPr lang="ru-RU" dirty="0" smtClean="0">
                <a:solidFill>
                  <a:schemeClr val="tx1"/>
                </a:solidFill>
                <a:latin typeface="Times New Roman" pitchFamily="18" charset="0"/>
                <a:cs typeface="Times New Roman" pitchFamily="18" charset="0"/>
              </a:rPr>
              <a:t>4 — эксцентриковый вал; 5 — шкив; 6 — маховик; 7 — шатун; </a:t>
            </a:r>
          </a:p>
          <a:p>
            <a:pPr marL="0" indent="0" algn="ctr">
              <a:spcBef>
                <a:spcPts val="0"/>
              </a:spcBef>
              <a:buNone/>
            </a:pPr>
            <a:r>
              <a:rPr lang="ru-RU" dirty="0" smtClean="0">
                <a:solidFill>
                  <a:schemeClr val="tx1"/>
                </a:solidFill>
                <a:latin typeface="Times New Roman" pitchFamily="18" charset="0"/>
                <a:cs typeface="Times New Roman" pitchFamily="18" charset="0"/>
              </a:rPr>
              <a:t>8, 11 — регулировочные клинья; 9 — пружина; 10 — станина; </a:t>
            </a:r>
          </a:p>
          <a:p>
            <a:pPr marL="0" indent="0" algn="ctr">
              <a:spcBef>
                <a:spcPts val="0"/>
              </a:spcBef>
              <a:buNone/>
            </a:pPr>
            <a:r>
              <a:rPr lang="ru-RU" dirty="0" smtClean="0">
                <a:solidFill>
                  <a:schemeClr val="tx1"/>
                </a:solidFill>
                <a:latin typeface="Times New Roman" pitchFamily="18" charset="0"/>
                <a:cs typeface="Times New Roman" pitchFamily="18" charset="0"/>
              </a:rPr>
              <a:t>12 — рычаги; 13 — тяга</a:t>
            </a:r>
            <a:endParaRPr lang="ru-RU" dirty="0">
              <a:solidFill>
                <a:schemeClr val="tx1"/>
              </a:solidFill>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cstate="print"/>
          <a:srcRect/>
          <a:stretch>
            <a:fillRect/>
          </a:stretch>
        </p:blipFill>
        <p:spPr bwMode="auto">
          <a:xfrm>
            <a:off x="1403648" y="260648"/>
            <a:ext cx="6727226" cy="3888432"/>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899592" y="0"/>
            <a:ext cx="3563888" cy="4743304"/>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a:stretch>
            <a:fillRect/>
          </a:stretch>
        </p:blipFill>
        <p:spPr bwMode="auto">
          <a:xfrm>
            <a:off x="5004048" y="332656"/>
            <a:ext cx="3921260" cy="4077072"/>
          </a:xfrm>
          <a:prstGeom prst="rect">
            <a:avLst/>
          </a:prstGeom>
          <a:noFill/>
          <a:ln w="9525">
            <a:noFill/>
            <a:miter lim="800000"/>
            <a:headEnd/>
            <a:tailEnd/>
          </a:ln>
        </p:spPr>
      </p:pic>
      <p:sp>
        <p:nvSpPr>
          <p:cNvPr id="2052" name="Rectangle 4"/>
          <p:cNvSpPr>
            <a:spLocks noChangeArrowheads="1"/>
          </p:cNvSpPr>
          <p:nvPr/>
        </p:nvSpPr>
        <p:spPr bwMode="auto">
          <a:xfrm>
            <a:off x="899592" y="4958588"/>
            <a:ext cx="7848872"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Гирационная</a:t>
            </a:r>
            <a:r>
              <a:rPr kumimoji="0" lang="ru-RU"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дробилка</a:t>
            </a:r>
            <a:r>
              <a:rPr kumimoji="0" lang="ru-RU"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Молотковая дробилка</a:t>
            </a:r>
            <a:r>
              <a:rPr kumimoji="0" lang="ru-RU"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ru-RU"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 – шаровая опора; 2 – корпус; 3 -              1 – корпус; 2 – дробящий мо-</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броневая плита; 4 – головка; 5 -                  лоток; 3 – диск; 4 – вал; 5 -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вертикальный вал; 6 – эксцентрик              броневая плита; 6 –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колосни</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ковая</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решетка</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971600" y="2276872"/>
            <a:ext cx="3888433" cy="2088232"/>
          </a:xfrm>
        </p:spPr>
        <p:txBody>
          <a:bodyPr>
            <a:normAutofit/>
          </a:bodyPr>
          <a:lstStyle/>
          <a:p>
            <a:pPr marL="0" indent="0" algn="ctr">
              <a:spcBef>
                <a:spcPts val="0"/>
              </a:spcBef>
              <a:buNone/>
            </a:pPr>
            <a:r>
              <a:rPr lang="ru-RU" sz="2000" b="1" dirty="0" smtClean="0">
                <a:latin typeface="Times New Roman"/>
                <a:ea typeface="Times New Roman"/>
              </a:rPr>
              <a:t>Схема дезинтегратора</a:t>
            </a:r>
            <a:r>
              <a:rPr lang="ru-RU" sz="2000" dirty="0" smtClean="0">
                <a:latin typeface="Times New Roman"/>
                <a:ea typeface="Times New Roman"/>
              </a:rPr>
              <a:t>: </a:t>
            </a:r>
          </a:p>
          <a:p>
            <a:pPr marL="0" indent="0" algn="ctr">
              <a:spcBef>
                <a:spcPts val="0"/>
              </a:spcBef>
              <a:buNone/>
            </a:pPr>
            <a:r>
              <a:rPr lang="ru-RU" sz="2000" dirty="0" smtClean="0">
                <a:latin typeface="Times New Roman"/>
                <a:ea typeface="Times New Roman"/>
              </a:rPr>
              <a:t>1, 6 – валы; 2, 3 – диски; </a:t>
            </a:r>
          </a:p>
          <a:p>
            <a:pPr marL="0" indent="0" algn="ctr">
              <a:spcBef>
                <a:spcPts val="0"/>
              </a:spcBef>
              <a:buNone/>
            </a:pPr>
            <a:r>
              <a:rPr lang="ru-RU" sz="2000" dirty="0" smtClean="0">
                <a:latin typeface="Times New Roman"/>
                <a:ea typeface="Times New Roman"/>
              </a:rPr>
              <a:t>4 – пальцы била; </a:t>
            </a:r>
          </a:p>
          <a:p>
            <a:pPr marL="0" indent="0" algn="ctr">
              <a:spcBef>
                <a:spcPts val="0"/>
              </a:spcBef>
              <a:buNone/>
            </a:pPr>
            <a:r>
              <a:rPr lang="ru-RU" sz="2000" dirty="0" smtClean="0">
                <a:latin typeface="Times New Roman"/>
                <a:ea typeface="Times New Roman"/>
              </a:rPr>
              <a:t>5 – загрузочная воронка; </a:t>
            </a:r>
          </a:p>
          <a:p>
            <a:pPr marL="0" indent="0" algn="ctr">
              <a:spcBef>
                <a:spcPts val="0"/>
              </a:spcBef>
              <a:buNone/>
            </a:pPr>
            <a:r>
              <a:rPr lang="ru-RU" sz="2000" dirty="0" smtClean="0">
                <a:latin typeface="Times New Roman"/>
                <a:ea typeface="Times New Roman"/>
              </a:rPr>
              <a:t>7 – разгрузочная воронка</a:t>
            </a:r>
            <a:endParaRPr lang="ru-RU" sz="2000" dirty="0"/>
          </a:p>
        </p:txBody>
      </p:sp>
      <p:pic>
        <p:nvPicPr>
          <p:cNvPr id="3073" name="Picture 1"/>
          <p:cNvPicPr>
            <a:picLocks noChangeAspect="1" noChangeArrowheads="1"/>
          </p:cNvPicPr>
          <p:nvPr/>
        </p:nvPicPr>
        <p:blipFill>
          <a:blip r:embed="rId2" cstate="print"/>
          <a:srcRect/>
          <a:stretch>
            <a:fillRect/>
          </a:stretch>
        </p:blipFill>
        <p:spPr bwMode="auto">
          <a:xfrm>
            <a:off x="5004048" y="15580"/>
            <a:ext cx="4139952" cy="684242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2060848"/>
            <a:ext cx="4848547" cy="2376264"/>
          </a:xfrm>
        </p:spPr>
        <p:txBody>
          <a:bodyPr>
            <a:normAutofit/>
          </a:bodyPr>
          <a:lstStyle/>
          <a:p>
            <a:pPr marL="0" indent="0" algn="ctr">
              <a:lnSpc>
                <a:spcPct val="150000"/>
              </a:lnSpc>
              <a:spcBef>
                <a:spcPts val="0"/>
              </a:spcBef>
              <a:buNone/>
              <a:tabLst>
                <a:tab pos="5939790" algn="l"/>
              </a:tabLst>
            </a:pPr>
            <a:r>
              <a:rPr lang="ru-RU" b="1" spc="-5" dirty="0" smtClean="0">
                <a:latin typeface="Times New Roman"/>
                <a:ea typeface="Times New Roman"/>
              </a:rPr>
              <a:t>Измельчающая машина для</a:t>
            </a:r>
            <a:r>
              <a:rPr lang="ru-RU" b="1" dirty="0" smtClean="0">
                <a:latin typeface="Times New Roman"/>
                <a:ea typeface="Times New Roman"/>
              </a:rPr>
              <a:t> фруктов и ягод</a:t>
            </a:r>
            <a:r>
              <a:rPr lang="ru-RU" dirty="0" smtClean="0">
                <a:latin typeface="Times New Roman"/>
                <a:ea typeface="Times New Roman"/>
              </a:rPr>
              <a:t>: 1 — воронка; 2 — патрубок для мезги; </a:t>
            </a:r>
          </a:p>
          <a:p>
            <a:pPr marL="0" indent="0" algn="ctr">
              <a:lnSpc>
                <a:spcPct val="150000"/>
              </a:lnSpc>
              <a:spcBef>
                <a:spcPts val="0"/>
              </a:spcBef>
              <a:buNone/>
              <a:tabLst>
                <a:tab pos="5939790" algn="l"/>
              </a:tabLst>
            </a:pPr>
            <a:r>
              <a:rPr lang="ru-RU" dirty="0" smtClean="0">
                <a:latin typeface="Times New Roman"/>
                <a:ea typeface="Times New Roman"/>
              </a:rPr>
              <a:t>3 — корпус; 4 — ротор; 5 — двигатель; </a:t>
            </a:r>
          </a:p>
          <a:p>
            <a:pPr marL="0" indent="0" algn="ctr">
              <a:lnSpc>
                <a:spcPct val="150000"/>
              </a:lnSpc>
              <a:spcBef>
                <a:spcPts val="0"/>
              </a:spcBef>
              <a:buNone/>
              <a:tabLst>
                <a:tab pos="5939790" algn="l"/>
              </a:tabLst>
            </a:pPr>
            <a:r>
              <a:rPr lang="ru-RU" dirty="0" smtClean="0">
                <a:latin typeface="Times New Roman"/>
                <a:ea typeface="Times New Roman"/>
              </a:rPr>
              <a:t>6 — патрубок для выхода сока; 7 — вал; </a:t>
            </a:r>
          </a:p>
          <a:p>
            <a:pPr marL="0" indent="0" algn="ctr">
              <a:lnSpc>
                <a:spcPct val="150000"/>
              </a:lnSpc>
              <a:spcBef>
                <a:spcPts val="0"/>
              </a:spcBef>
              <a:buNone/>
              <a:tabLst>
                <a:tab pos="5939790" algn="l"/>
              </a:tabLst>
            </a:pPr>
            <a:r>
              <a:rPr lang="ru-RU" dirty="0" smtClean="0">
                <a:latin typeface="Times New Roman"/>
                <a:ea typeface="Times New Roman"/>
              </a:rPr>
              <a:t>5 — измельчающий диск; 9 — корзина</a:t>
            </a:r>
          </a:p>
          <a:p>
            <a:pPr>
              <a:buNone/>
            </a:pPr>
            <a:endParaRPr lang="ru-RU" dirty="0"/>
          </a:p>
        </p:txBody>
      </p:sp>
      <p:pic>
        <p:nvPicPr>
          <p:cNvPr id="27650" name="Picture 2"/>
          <p:cNvPicPr>
            <a:picLocks noChangeAspect="1" noChangeArrowheads="1"/>
          </p:cNvPicPr>
          <p:nvPr/>
        </p:nvPicPr>
        <p:blipFill>
          <a:blip r:embed="rId2" cstate="print"/>
          <a:srcRect/>
          <a:stretch>
            <a:fillRect/>
          </a:stretch>
        </p:blipFill>
        <p:spPr bwMode="auto">
          <a:xfrm>
            <a:off x="5436096" y="692696"/>
            <a:ext cx="3707904" cy="4181847"/>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115616" y="5157192"/>
            <a:ext cx="7440835" cy="792088"/>
          </a:xfrm>
        </p:spPr>
        <p:txBody>
          <a:bodyPr/>
          <a:lstStyle/>
          <a:p>
            <a:pPr marL="0" indent="0" algn="ctr">
              <a:spcBef>
                <a:spcPts val="0"/>
              </a:spcBef>
              <a:buNone/>
            </a:pPr>
            <a:r>
              <a:rPr lang="ru-RU" b="1" dirty="0" smtClean="0">
                <a:latin typeface="Times New Roman" pitchFamily="18" charset="0"/>
                <a:cs typeface="Times New Roman" pitchFamily="18" charset="0"/>
              </a:rPr>
              <a:t>Валковая мельница: </a:t>
            </a:r>
            <a:r>
              <a:rPr lang="ru-RU" dirty="0" smtClean="0">
                <a:latin typeface="Times New Roman" pitchFamily="18" charset="0"/>
                <a:cs typeface="Times New Roman" pitchFamily="18" charset="0"/>
              </a:rPr>
              <a:t>1 — станина; 2 — пружина; 3 — подвижной валок; 4 — бункер; 5 — неподвижный валок</a:t>
            </a:r>
            <a:endParaRPr lang="ru-RU" dirty="0">
              <a:latin typeface="Times New Roman" pitchFamily="18" charset="0"/>
              <a:cs typeface="Times New Roman" pitchFamily="18" charset="0"/>
            </a:endParaRPr>
          </a:p>
        </p:txBody>
      </p:sp>
      <p:pic>
        <p:nvPicPr>
          <p:cNvPr id="28674" name="Picture 2"/>
          <p:cNvPicPr>
            <a:picLocks noChangeAspect="1" noChangeArrowheads="1"/>
          </p:cNvPicPr>
          <p:nvPr/>
        </p:nvPicPr>
        <p:blipFill>
          <a:blip r:embed="rId2" cstate="print"/>
          <a:srcRect/>
          <a:stretch>
            <a:fillRect/>
          </a:stretch>
        </p:blipFill>
        <p:spPr bwMode="auto">
          <a:xfrm>
            <a:off x="2051720" y="332656"/>
            <a:ext cx="4821683" cy="4550093"/>
          </a:xfrm>
          <a:prstGeom prst="rect">
            <a:avLst/>
          </a:prstGeom>
          <a:noFill/>
        </p:spPr>
      </p:pic>
    </p:spTree>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tf00001235</Template>
  <TotalTime>1392</TotalTime>
  <Words>801</Words>
  <Application>Microsoft Office PowerPoint</Application>
  <PresentationFormat>Экран (4:3)</PresentationFormat>
  <Paragraphs>68</Paragraphs>
  <Slides>14</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14</vt:i4>
      </vt:variant>
    </vt:vector>
  </HeadingPairs>
  <TitlesOfParts>
    <vt:vector size="20" baseType="lpstr">
      <vt:lpstr>Arial</vt:lpstr>
      <vt:lpstr>Calibri</vt:lpstr>
      <vt:lpstr>Century Gothic</vt:lpstr>
      <vt:lpstr>Times New Roman</vt:lpstr>
      <vt:lpstr>Wingdings 3</vt:lpstr>
      <vt:lpstr>Wisp</vt:lpstr>
      <vt:lpstr>Лекция 18. ИЗМЕЛЬЧЕНИЕ И КЛАССИФИКАЦИЯ ТВЕРДЫХ МАТЕРИАЛОВ.</vt:lpstr>
      <vt:lpstr>1. Классификация способов измельчения. </vt:lpstr>
      <vt:lpstr>2. Физические основы измельчения.</vt:lpstr>
      <vt:lpstr>3. Конструкции и работа основных типов измельчающих машин.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4. Классификация зернистых материалов.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ВВЕДЕНИЕ. ОСНОВНЫЕ ПОЛОЖЕНИЯ И НАУЧНЫЕ ОСНОВЫ ДИСЦИПЛИНЫ ПАПП.</dc:title>
  <dc:creator>Админ</dc:creator>
  <cp:lastModifiedBy>Админ</cp:lastModifiedBy>
  <cp:revision>132</cp:revision>
  <dcterms:created xsi:type="dcterms:W3CDTF">2018-09-26T07:23:22Z</dcterms:created>
  <dcterms:modified xsi:type="dcterms:W3CDTF">2021-12-15T07:48:38Z</dcterms:modified>
</cp:coreProperties>
</file>